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95" r:id="rId3"/>
    <p:sldId id="276" r:id="rId4"/>
    <p:sldId id="289" r:id="rId5"/>
    <p:sldId id="320" r:id="rId6"/>
    <p:sldId id="294" r:id="rId7"/>
    <p:sldId id="296" r:id="rId8"/>
    <p:sldId id="297" r:id="rId9"/>
    <p:sldId id="290" r:id="rId10"/>
    <p:sldId id="301" r:id="rId11"/>
    <p:sldId id="299" r:id="rId12"/>
    <p:sldId id="300" r:id="rId13"/>
    <p:sldId id="315" r:id="rId14"/>
    <p:sldId id="317" r:id="rId15"/>
    <p:sldId id="307" r:id="rId16"/>
    <p:sldId id="310" r:id="rId17"/>
    <p:sldId id="292" r:id="rId18"/>
    <p:sldId id="305" r:id="rId19"/>
    <p:sldId id="279" r:id="rId20"/>
    <p:sldId id="313" r:id="rId21"/>
    <p:sldId id="316" r:id="rId22"/>
    <p:sldId id="318" r:id="rId23"/>
    <p:sldId id="308" r:id="rId24"/>
    <p:sldId id="309" r:id="rId25"/>
    <p:sldId id="319" r:id="rId26"/>
    <p:sldId id="304" r:id="rId27"/>
    <p:sldId id="259" r:id="rId28"/>
    <p:sldId id="284" r:id="rId29"/>
    <p:sldId id="2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1571" autoAdjust="0"/>
  </p:normalViewPr>
  <p:slideViewPr>
    <p:cSldViewPr>
      <p:cViewPr>
        <p:scale>
          <a:sx n="59" d="100"/>
          <a:sy n="59" d="100"/>
        </p:scale>
        <p:origin x="1328" y="60"/>
      </p:cViewPr>
      <p:guideLst>
        <p:guide orient="horz" pos="2160"/>
        <p:guide pos="2880"/>
      </p:guideLst>
    </p:cSldViewPr>
  </p:slideViewPr>
  <p:outlineViewPr>
    <p:cViewPr>
      <p:scale>
        <a:sx n="33" d="100"/>
        <a:sy n="33" d="100"/>
      </p:scale>
      <p:origin x="0" y="4044"/>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8B6B67-FAA0-4FF3-9425-7AE0241422A9}" type="datetimeFigureOut">
              <a:rPr lang="en-US" smtClean="0"/>
              <a:pPr/>
              <a:t>7/27/2016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BC2975-11E5-4B09-A351-0FD7D60F1D96}" type="slidenum">
              <a:rPr lang="en-US" smtClean="0"/>
              <a:pPr/>
              <a:t>‹#›</a:t>
            </a:fld>
            <a:endParaRPr lang="en-US"/>
          </a:p>
        </p:txBody>
      </p:sp>
    </p:spTree>
    <p:extLst>
      <p:ext uri="{BB962C8B-B14F-4D97-AF65-F5344CB8AC3E}">
        <p14:creationId xmlns:p14="http://schemas.microsoft.com/office/powerpoint/2010/main" val="41495542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36694-8DA5-463A-9820-0B8AA8941F8E}" type="datetimeFigureOut">
              <a:rPr lang="en-US" smtClean="0"/>
              <a:pPr/>
              <a:t>7/27/2016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3D0EB-9E7A-446F-8195-ED97AE3BA679}" type="slidenum">
              <a:rPr lang="en-US" smtClean="0"/>
              <a:pPr/>
              <a:t>‹#›</a:t>
            </a:fld>
            <a:endParaRPr lang="en-US"/>
          </a:p>
        </p:txBody>
      </p:sp>
    </p:spTree>
    <p:extLst>
      <p:ext uri="{BB962C8B-B14F-4D97-AF65-F5344CB8AC3E}">
        <p14:creationId xmlns:p14="http://schemas.microsoft.com/office/powerpoint/2010/main" val="18900098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For WNS = 3 zones: endemic/infected, intermediate, and at-risk/clean. </a:t>
            </a:r>
          </a:p>
          <a:p>
            <a:pPr algn="ctr"/>
            <a:r>
              <a:rPr lang="en-US" dirty="0"/>
              <a:t>Goal: reduce the risk of human assisted spread </a:t>
            </a:r>
          </a:p>
          <a:p>
            <a:r>
              <a:rPr lang="en-US" dirty="0"/>
              <a:t> </a:t>
            </a:r>
          </a:p>
        </p:txBody>
      </p:sp>
    </p:spTree>
    <p:extLst>
      <p:ext uri="{BB962C8B-B14F-4D97-AF65-F5344CB8AC3E}">
        <p14:creationId xmlns:p14="http://schemas.microsoft.com/office/powerpoint/2010/main" val="34846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knuttpet@blm.gov for design info</a:t>
            </a:r>
            <a:r>
              <a:rPr lang="en-US" baseline="0" dirty="0"/>
              <a:t> until</a:t>
            </a:r>
            <a:r>
              <a:rPr lang="en-US" dirty="0"/>
              <a:t> future</a:t>
            </a:r>
            <a:r>
              <a:rPr lang="en-US" baseline="0" dirty="0"/>
              <a:t> </a:t>
            </a:r>
            <a:r>
              <a:rPr lang="en-US" baseline="0"/>
              <a:t>NSS News </a:t>
            </a:r>
            <a:r>
              <a:rPr lang="en-US" baseline="0" dirty="0"/>
              <a:t>article.</a:t>
            </a:r>
            <a:endParaRPr lang="en-US" dirty="0"/>
          </a:p>
        </p:txBody>
      </p:sp>
    </p:spTree>
    <p:extLst>
      <p:ext uri="{BB962C8B-B14F-4D97-AF65-F5344CB8AC3E}">
        <p14:creationId xmlns:p14="http://schemas.microsoft.com/office/powerpoint/2010/main" val="371493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information for </a:t>
            </a:r>
          </a:p>
        </p:txBody>
      </p:sp>
    </p:spTree>
    <p:extLst>
      <p:ext uri="{BB962C8B-B14F-4D97-AF65-F5344CB8AC3E}">
        <p14:creationId xmlns:p14="http://schemas.microsoft.com/office/powerpoint/2010/main" val="173412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B8E37B-BAEB-4A89-9A29-AEFB6022E152}"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08F3D-A5EF-4A9C-867F-6FC8C9710B8C}" type="slidenum">
              <a:rPr lang="en-US" smtClean="0"/>
              <a:pPr/>
              <a:t>‹#›</a:t>
            </a:fld>
            <a:endParaRPr lang="en-US"/>
          </a:p>
        </p:txBody>
      </p:sp>
    </p:spTree>
    <p:extLst>
      <p:ext uri="{BB962C8B-B14F-4D97-AF65-F5344CB8AC3E}">
        <p14:creationId xmlns:p14="http://schemas.microsoft.com/office/powerpoint/2010/main" val="1508400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8E37B-BAEB-4A89-9A29-AEFB6022E152}"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08F3D-A5EF-4A9C-867F-6FC8C9710B8C}" type="slidenum">
              <a:rPr lang="en-US" smtClean="0"/>
              <a:pPr/>
              <a:t>‹#›</a:t>
            </a:fld>
            <a:endParaRPr lang="en-US"/>
          </a:p>
        </p:txBody>
      </p:sp>
    </p:spTree>
    <p:extLst>
      <p:ext uri="{BB962C8B-B14F-4D97-AF65-F5344CB8AC3E}">
        <p14:creationId xmlns:p14="http://schemas.microsoft.com/office/powerpoint/2010/main" val="139415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8E37B-BAEB-4A89-9A29-AEFB6022E152}"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08F3D-A5EF-4A9C-867F-6FC8C9710B8C}" type="slidenum">
              <a:rPr lang="en-US" smtClean="0"/>
              <a:pPr/>
              <a:t>‹#›</a:t>
            </a:fld>
            <a:endParaRPr lang="en-US"/>
          </a:p>
        </p:txBody>
      </p:sp>
    </p:spTree>
    <p:extLst>
      <p:ext uri="{BB962C8B-B14F-4D97-AF65-F5344CB8AC3E}">
        <p14:creationId xmlns:p14="http://schemas.microsoft.com/office/powerpoint/2010/main" val="36414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8E37B-BAEB-4A89-9A29-AEFB6022E152}"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08F3D-A5EF-4A9C-867F-6FC8C9710B8C}" type="slidenum">
              <a:rPr lang="en-US" smtClean="0"/>
              <a:pPr/>
              <a:t>‹#›</a:t>
            </a:fld>
            <a:endParaRPr lang="en-US"/>
          </a:p>
        </p:txBody>
      </p:sp>
    </p:spTree>
    <p:extLst>
      <p:ext uri="{BB962C8B-B14F-4D97-AF65-F5344CB8AC3E}">
        <p14:creationId xmlns:p14="http://schemas.microsoft.com/office/powerpoint/2010/main" val="398891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B8E37B-BAEB-4A89-9A29-AEFB6022E152}"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08F3D-A5EF-4A9C-867F-6FC8C9710B8C}" type="slidenum">
              <a:rPr lang="en-US" smtClean="0"/>
              <a:pPr/>
              <a:t>‹#›</a:t>
            </a:fld>
            <a:endParaRPr lang="en-US"/>
          </a:p>
        </p:txBody>
      </p:sp>
    </p:spTree>
    <p:extLst>
      <p:ext uri="{BB962C8B-B14F-4D97-AF65-F5344CB8AC3E}">
        <p14:creationId xmlns:p14="http://schemas.microsoft.com/office/powerpoint/2010/main" val="365779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B8E37B-BAEB-4A89-9A29-AEFB6022E152}"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08F3D-A5EF-4A9C-867F-6FC8C9710B8C}" type="slidenum">
              <a:rPr lang="en-US" smtClean="0"/>
              <a:pPr/>
              <a:t>‹#›</a:t>
            </a:fld>
            <a:endParaRPr lang="en-US"/>
          </a:p>
        </p:txBody>
      </p:sp>
    </p:spTree>
    <p:extLst>
      <p:ext uri="{BB962C8B-B14F-4D97-AF65-F5344CB8AC3E}">
        <p14:creationId xmlns:p14="http://schemas.microsoft.com/office/powerpoint/2010/main" val="204799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B8E37B-BAEB-4A89-9A29-AEFB6022E152}" type="datetimeFigureOut">
              <a:rPr lang="en-US" smtClean="0"/>
              <a:pPr/>
              <a:t>7/27/2016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508F3D-A5EF-4A9C-867F-6FC8C9710B8C}" type="slidenum">
              <a:rPr lang="en-US" smtClean="0"/>
              <a:pPr/>
              <a:t>‹#›</a:t>
            </a:fld>
            <a:endParaRPr lang="en-US"/>
          </a:p>
        </p:txBody>
      </p:sp>
    </p:spTree>
    <p:extLst>
      <p:ext uri="{BB962C8B-B14F-4D97-AF65-F5344CB8AC3E}">
        <p14:creationId xmlns:p14="http://schemas.microsoft.com/office/powerpoint/2010/main" val="69816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B8E37B-BAEB-4A89-9A29-AEFB6022E152}" type="datetimeFigureOut">
              <a:rPr lang="en-US" smtClean="0"/>
              <a:pPr/>
              <a:t>7/27/2016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508F3D-A5EF-4A9C-867F-6FC8C9710B8C}" type="slidenum">
              <a:rPr lang="en-US" smtClean="0"/>
              <a:pPr/>
              <a:t>‹#›</a:t>
            </a:fld>
            <a:endParaRPr lang="en-US"/>
          </a:p>
        </p:txBody>
      </p:sp>
    </p:spTree>
    <p:extLst>
      <p:ext uri="{BB962C8B-B14F-4D97-AF65-F5344CB8AC3E}">
        <p14:creationId xmlns:p14="http://schemas.microsoft.com/office/powerpoint/2010/main" val="282387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8E37B-BAEB-4A89-9A29-AEFB6022E152}" type="datetimeFigureOut">
              <a:rPr lang="en-US" smtClean="0"/>
              <a:pPr/>
              <a:t>7/27/2016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508F3D-A5EF-4A9C-867F-6FC8C9710B8C}" type="slidenum">
              <a:rPr lang="en-US" smtClean="0"/>
              <a:pPr/>
              <a:t>‹#›</a:t>
            </a:fld>
            <a:endParaRPr lang="en-US"/>
          </a:p>
        </p:txBody>
      </p:sp>
    </p:spTree>
    <p:extLst>
      <p:ext uri="{BB962C8B-B14F-4D97-AF65-F5344CB8AC3E}">
        <p14:creationId xmlns:p14="http://schemas.microsoft.com/office/powerpoint/2010/main" val="426092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B8E37B-BAEB-4A89-9A29-AEFB6022E152}"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08F3D-A5EF-4A9C-867F-6FC8C9710B8C}" type="slidenum">
              <a:rPr lang="en-US" smtClean="0"/>
              <a:pPr/>
              <a:t>‹#›</a:t>
            </a:fld>
            <a:endParaRPr lang="en-US"/>
          </a:p>
        </p:txBody>
      </p:sp>
    </p:spTree>
    <p:extLst>
      <p:ext uri="{BB962C8B-B14F-4D97-AF65-F5344CB8AC3E}">
        <p14:creationId xmlns:p14="http://schemas.microsoft.com/office/powerpoint/2010/main" val="83738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B8E37B-BAEB-4A89-9A29-AEFB6022E152}"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08F3D-A5EF-4A9C-867F-6FC8C9710B8C}" type="slidenum">
              <a:rPr lang="en-US" smtClean="0"/>
              <a:pPr/>
              <a:t>‹#›</a:t>
            </a:fld>
            <a:endParaRPr lang="en-US"/>
          </a:p>
        </p:txBody>
      </p:sp>
    </p:spTree>
    <p:extLst>
      <p:ext uri="{BB962C8B-B14F-4D97-AF65-F5344CB8AC3E}">
        <p14:creationId xmlns:p14="http://schemas.microsoft.com/office/powerpoint/2010/main" val="402593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lumMod val="30000"/>
                <a:lumOff val="70000"/>
                <a:alpha val="34000"/>
              </a:schemeClr>
            </a:gs>
            <a:gs pos="49000">
              <a:schemeClr val="accent1">
                <a:tint val="44500"/>
                <a:satMod val="160000"/>
              </a:schemeClr>
            </a:gs>
            <a:gs pos="99000">
              <a:schemeClr val="accent1">
                <a:tint val="23500"/>
                <a:satMod val="160000"/>
                <a:alpha val="66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8E37B-BAEB-4A89-9A29-AEFB6022E152}" type="datetimeFigureOut">
              <a:rPr lang="en-US" smtClean="0"/>
              <a:pPr/>
              <a:t>7/27/2016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08F3D-A5EF-4A9C-867F-6FC8C9710B8C}" type="slidenum">
              <a:rPr lang="en-US" smtClean="0"/>
              <a:pPr/>
              <a:t>‹#›</a:t>
            </a:fld>
            <a:endParaRPr lang="en-US"/>
          </a:p>
        </p:txBody>
      </p:sp>
    </p:spTree>
    <p:extLst>
      <p:ext uri="{BB962C8B-B14F-4D97-AF65-F5344CB8AC3E}">
        <p14:creationId xmlns:p14="http://schemas.microsoft.com/office/powerpoint/2010/main" val="4028988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whitenosesyndrome.or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WNSLiaison@caves.org" TargetMode="External"/><Relationship Id="rId2" Type="http://schemas.openxmlformats.org/officeDocument/2006/relationships/hyperlink" Target="http://www.caves.org/WNS" TargetMode="Externa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hyperlink" Target="http://lists.caves.org/mailman/listinfo/wn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8229600" cy="1371600"/>
          </a:xfrm>
        </p:spPr>
        <p:txBody>
          <a:bodyPr>
            <a:normAutofit fontScale="90000"/>
          </a:bodyPr>
          <a:lstStyle/>
          <a:p>
            <a:br>
              <a:rPr lang="en-US" sz="4900" dirty="0"/>
            </a:br>
            <a:r>
              <a:rPr lang="en-US" sz="4900" dirty="0"/>
              <a:t>White Nose Syndrome </a:t>
            </a:r>
            <a:br>
              <a:rPr lang="en-US" sz="4900" dirty="0"/>
            </a:br>
            <a:r>
              <a:rPr lang="en-US" sz="4900" dirty="0"/>
              <a:t>Decontamination </a:t>
            </a:r>
            <a:br>
              <a:rPr lang="en-US" sz="3600" dirty="0"/>
            </a:br>
            <a:r>
              <a:rPr lang="en-US" sz="4900" dirty="0"/>
              <a:t>Tips and Tricks</a:t>
            </a:r>
            <a:br>
              <a:rPr lang="en-US" sz="3600" dirty="0"/>
            </a:br>
            <a:r>
              <a:rPr lang="en-US" sz="3600" dirty="0"/>
              <a:t>NSS Convention 2016</a:t>
            </a:r>
            <a:br>
              <a:rPr lang="en-US" sz="2700" dirty="0"/>
            </a:br>
            <a:br>
              <a:rPr lang="en-US" sz="2700" dirty="0"/>
            </a:br>
            <a:r>
              <a:rPr lang="en-US" dirty="0"/>
              <a:t>Jennifer Foote, NSS WNS Liaison</a:t>
            </a:r>
            <a:br>
              <a:rPr lang="en-US" dirty="0"/>
            </a:br>
            <a:endParaRPr lang="en-US" dirty="0"/>
          </a:p>
        </p:txBody>
      </p:sp>
      <p:pic>
        <p:nvPicPr>
          <p:cNvPr id="4" name="Picture 3" descr="nss_logo_color.gif"/>
          <p:cNvPicPr>
            <a:picLocks noChangeAspect="1"/>
          </p:cNvPicPr>
          <p:nvPr/>
        </p:nvPicPr>
        <p:blipFill>
          <a:blip r:embed="rId2" cstate="print"/>
          <a:stretch>
            <a:fillRect/>
          </a:stretch>
        </p:blipFill>
        <p:spPr>
          <a:xfrm>
            <a:off x="2971800" y="83058"/>
            <a:ext cx="3200400" cy="1669542"/>
          </a:xfrm>
          <a:prstGeom prst="rect">
            <a:avLst/>
          </a:prstGeom>
        </p:spPr>
      </p:pic>
      <p:sp>
        <p:nvSpPr>
          <p:cNvPr id="3" name="TextBox 2"/>
          <p:cNvSpPr txBox="1"/>
          <p:nvPr/>
        </p:nvSpPr>
        <p:spPr>
          <a:xfrm>
            <a:off x="21770" y="5486400"/>
            <a:ext cx="9046029" cy="584775"/>
          </a:xfrm>
          <a:prstGeom prst="rect">
            <a:avLst/>
          </a:prstGeom>
          <a:noFill/>
        </p:spPr>
        <p:txBody>
          <a:bodyPr wrap="square" rtlCol="0">
            <a:spAutoFit/>
          </a:bodyPr>
          <a:lstStyle/>
          <a:p>
            <a:pPr algn="ctr"/>
            <a:r>
              <a:rPr lang="en-US" sz="3200" dirty="0"/>
              <a:t>Special thanks to Rickard Toomey and </a:t>
            </a:r>
            <a:r>
              <a:rPr lang="en-US" sz="3200" dirty="0" err="1"/>
              <a:t>Knutt</a:t>
            </a:r>
            <a:r>
              <a:rPr lang="en-US" sz="3200" dirty="0"/>
              <a:t> Peterson</a:t>
            </a:r>
          </a:p>
        </p:txBody>
      </p:sp>
    </p:spTree>
    <p:extLst>
      <p:ext uri="{BB962C8B-B14F-4D97-AF65-F5344CB8AC3E}">
        <p14:creationId xmlns:p14="http://schemas.microsoft.com/office/powerpoint/2010/main" val="383470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Planning</a:t>
            </a:r>
          </a:p>
        </p:txBody>
      </p:sp>
      <p:sp>
        <p:nvSpPr>
          <p:cNvPr id="3" name="Content Placeholder 2"/>
          <p:cNvSpPr>
            <a:spLocks noGrp="1"/>
          </p:cNvSpPr>
          <p:nvPr>
            <p:ph idx="1"/>
          </p:nvPr>
        </p:nvSpPr>
        <p:spPr>
          <a:xfrm>
            <a:off x="457200" y="1295400"/>
            <a:ext cx="8229600" cy="4830763"/>
          </a:xfrm>
        </p:spPr>
        <p:txBody>
          <a:bodyPr>
            <a:normAutofit/>
          </a:bodyPr>
          <a:lstStyle/>
          <a:p>
            <a:r>
              <a:rPr lang="en-US" dirty="0" err="1"/>
              <a:t>Pretrip</a:t>
            </a:r>
            <a:r>
              <a:rPr lang="en-US" dirty="0"/>
              <a:t> –minimize gear, bag emergency gear so it stays “sealed” and doesn’t need </a:t>
            </a:r>
            <a:r>
              <a:rPr lang="en-US" dirty="0" err="1"/>
              <a:t>decon</a:t>
            </a:r>
            <a:r>
              <a:rPr lang="en-US" dirty="0"/>
              <a:t>.</a:t>
            </a:r>
          </a:p>
          <a:p>
            <a:r>
              <a:rPr lang="en-US" dirty="0"/>
              <a:t>Plan how to containerize gear when get out.  Have the </a:t>
            </a:r>
            <a:r>
              <a:rPr lang="en-US" dirty="0" err="1"/>
              <a:t>trashbag</a:t>
            </a:r>
            <a:r>
              <a:rPr lang="en-US" dirty="0"/>
              <a:t>/box, clean clothes and wipes near the door of the car.</a:t>
            </a:r>
          </a:p>
          <a:p>
            <a:r>
              <a:rPr lang="en-US" dirty="0"/>
              <a:t>If having several sets of gear is not possible for individuals, consider grottos or projects purchasing dedicated loaner gear.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2250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6274" y="0"/>
            <a:ext cx="5336526" cy="6906091"/>
          </a:xfrm>
        </p:spPr>
      </p:pic>
      <p:sp>
        <p:nvSpPr>
          <p:cNvPr id="3" name="TextBox 2"/>
          <p:cNvSpPr txBox="1"/>
          <p:nvPr/>
        </p:nvSpPr>
        <p:spPr>
          <a:xfrm>
            <a:off x="3505200" y="4648200"/>
            <a:ext cx="1295400" cy="369332"/>
          </a:xfrm>
          <a:prstGeom prst="rect">
            <a:avLst/>
          </a:prstGeom>
          <a:solidFill>
            <a:schemeClr val="bg1"/>
          </a:solidFill>
        </p:spPr>
        <p:txBody>
          <a:bodyPr wrap="square" rtlCol="0">
            <a:spAutoFit/>
          </a:bodyPr>
          <a:lstStyle/>
          <a:p>
            <a:r>
              <a:rPr lang="en-US" dirty="0">
                <a:latin typeface="Arial" panose="020B0604020202020204" pitchFamily="34" charset="0"/>
                <a:cs typeface="Arial" panose="020B0604020202020204" pitchFamily="34" charset="0"/>
              </a:rPr>
              <a:t>131 for 20 </a:t>
            </a:r>
          </a:p>
        </p:txBody>
      </p:sp>
    </p:spTree>
    <p:extLst>
      <p:ext uri="{BB962C8B-B14F-4D97-AF65-F5344CB8AC3E}">
        <p14:creationId xmlns:p14="http://schemas.microsoft.com/office/powerpoint/2010/main" val="89983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529354"/>
          </a:xfrm>
          <a:prstGeom prst="rect">
            <a:avLst/>
          </a:prstGeom>
        </p:spPr>
      </p:pic>
      <p:sp>
        <p:nvSpPr>
          <p:cNvPr id="5" name="TextBox 4"/>
          <p:cNvSpPr txBox="1"/>
          <p:nvPr/>
        </p:nvSpPr>
        <p:spPr>
          <a:xfrm>
            <a:off x="76200" y="1219200"/>
            <a:ext cx="1447800"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After containment and mud removal !</a:t>
            </a:r>
          </a:p>
        </p:txBody>
      </p:sp>
      <p:sp>
        <p:nvSpPr>
          <p:cNvPr id="6" name="Down Arrow 5"/>
          <p:cNvSpPr/>
          <p:nvPr/>
        </p:nvSpPr>
        <p:spPr>
          <a:xfrm>
            <a:off x="457200" y="9906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373001" flipH="1" flipV="1">
            <a:off x="8534399" y="3856779"/>
            <a:ext cx="304800" cy="2396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86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ethanol (120 proof)</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077244"/>
            <a:ext cx="4762500" cy="3571875"/>
          </a:xfrm>
        </p:spPr>
      </p:pic>
    </p:spTree>
    <p:extLst>
      <p:ext uri="{BB962C8B-B14F-4D97-AF65-F5344CB8AC3E}">
        <p14:creationId xmlns:p14="http://schemas.microsoft.com/office/powerpoint/2010/main" val="3356863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Ethanol</a:t>
            </a:r>
          </a:p>
        </p:txBody>
      </p:sp>
      <p:pic>
        <p:nvPicPr>
          <p:cNvPr id="2050" name="Picture 2" descr="http://sites.psu.edu/siowfa15/wp-content/uploads/sites/29639/2015/11/3827791_01_1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442" y="2667000"/>
            <a:ext cx="2362200" cy="1754326"/>
          </a:xfrm>
          <a:prstGeom prst="rect">
            <a:avLst/>
          </a:prstGeom>
          <a:noFill/>
        </p:spPr>
        <p:txBody>
          <a:bodyPr wrap="square" rtlCol="0">
            <a:spAutoFit/>
          </a:bodyPr>
          <a:lstStyle/>
          <a:p>
            <a:r>
              <a:rPr lang="en-US" sz="3600" dirty="0"/>
              <a:t>Keep wet for one minute</a:t>
            </a:r>
          </a:p>
        </p:txBody>
      </p:sp>
    </p:spTree>
    <p:extLst>
      <p:ext uri="{BB962C8B-B14F-4D97-AF65-F5344CB8AC3E}">
        <p14:creationId xmlns:p14="http://schemas.microsoft.com/office/powerpoint/2010/main" val="72628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70 % isopropanol/isopropyl wipes, instant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008055" y="2360463"/>
            <a:ext cx="5127890" cy="3845918"/>
          </a:xfrm>
        </p:spPr>
      </p:pic>
    </p:spTree>
    <p:extLst>
      <p:ext uri="{BB962C8B-B14F-4D97-AF65-F5344CB8AC3E}">
        <p14:creationId xmlns:p14="http://schemas.microsoft.com/office/powerpoint/2010/main" val="232762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ene7.samsclub.com/is/image/samsclub/0004460001246_A?wid=1500&amp;hei=1500&amp;fmt=jpg&amp;qlt=8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rmAutofit fontScale="90000"/>
          </a:bodyPr>
          <a:lstStyle/>
          <a:p>
            <a:r>
              <a:rPr lang="en-US" dirty="0"/>
              <a:t>For nonporous objects -Read the label</a:t>
            </a:r>
          </a:p>
        </p:txBody>
      </p:sp>
    </p:spTree>
    <p:extLst>
      <p:ext uri="{BB962C8B-B14F-4D97-AF65-F5344CB8AC3E}">
        <p14:creationId xmlns:p14="http://schemas.microsoft.com/office/powerpoint/2010/main" val="18253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Washing yourself, soap and water ok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81198"/>
            <a:ext cx="8229600" cy="376396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2819400" cy="6553200"/>
          </a:xfrm>
        </p:spPr>
        <p:txBody>
          <a:bodyPr>
            <a:noAutofit/>
          </a:bodyPr>
          <a:lstStyle/>
          <a:p>
            <a:pPr algn="l"/>
            <a:r>
              <a:rPr lang="en-US" sz="2800" dirty="0" err="1"/>
              <a:t>Precleaning</a:t>
            </a:r>
            <a:r>
              <a:rPr lang="en-US" sz="2800" dirty="0"/>
              <a:t>- Decontamination does not work through mud.</a:t>
            </a:r>
            <a:br>
              <a:rPr lang="en-US" sz="2800" dirty="0"/>
            </a:br>
            <a:br>
              <a:rPr lang="en-US" sz="2800" dirty="0"/>
            </a:br>
            <a:r>
              <a:rPr lang="en-US" sz="2800" dirty="0"/>
              <a:t>Wash clothes before deconning or mud may set.</a:t>
            </a:r>
            <a:br>
              <a:rPr lang="en-US" sz="2800" dirty="0"/>
            </a:br>
            <a:br>
              <a:rPr lang="en-US" sz="2800" dirty="0"/>
            </a:br>
            <a:r>
              <a:rPr lang="en-US" sz="2800" dirty="0"/>
              <a:t>Toothbrush for cameras</a:t>
            </a:r>
            <a:br>
              <a:rPr lang="en-US" sz="2800" dirty="0"/>
            </a:b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0" y="914400"/>
            <a:ext cx="6034617" cy="4525963"/>
          </a:xfrm>
        </p:spPr>
      </p:pic>
    </p:spTree>
    <p:extLst>
      <p:ext uri="{BB962C8B-B14F-4D97-AF65-F5344CB8AC3E}">
        <p14:creationId xmlns:p14="http://schemas.microsoft.com/office/powerpoint/2010/main" val="409363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water</a:t>
            </a:r>
          </a:p>
        </p:txBody>
      </p:sp>
      <p:sp>
        <p:nvSpPr>
          <p:cNvPr id="3" name="Content Placeholder 2"/>
          <p:cNvSpPr>
            <a:spLocks noGrp="1"/>
          </p:cNvSpPr>
          <p:nvPr>
            <p:ph idx="1"/>
          </p:nvPr>
        </p:nvSpPr>
        <p:spPr>
          <a:xfrm>
            <a:off x="457200" y="1295400"/>
            <a:ext cx="8229600" cy="4830763"/>
          </a:xfrm>
        </p:spPr>
        <p:txBody>
          <a:bodyPr>
            <a:normAutofit/>
          </a:bodyPr>
          <a:lstStyle/>
          <a:p>
            <a:pPr algn="ctr">
              <a:buNone/>
            </a:pPr>
            <a:r>
              <a:rPr lang="en-US" dirty="0"/>
              <a:t>Coolers for home use.</a:t>
            </a:r>
          </a:p>
        </p:txBody>
      </p:sp>
      <p:pic>
        <p:nvPicPr>
          <p:cNvPr id="4" name="Picture 3" descr="P1040429.JPG"/>
          <p:cNvPicPr>
            <a:picLocks noChangeAspect="1"/>
          </p:cNvPicPr>
          <p:nvPr/>
        </p:nvPicPr>
        <p:blipFill>
          <a:blip r:embed="rId2" cstate="print"/>
          <a:stretch>
            <a:fillRect/>
          </a:stretch>
        </p:blipFill>
        <p:spPr>
          <a:xfrm>
            <a:off x="1828800" y="1943100"/>
            <a:ext cx="6553200" cy="4914900"/>
          </a:xfrm>
          <a:prstGeom prst="rect">
            <a:avLst/>
          </a:prstGeom>
        </p:spPr>
      </p:pic>
    </p:spTree>
    <p:extLst>
      <p:ext uri="{BB962C8B-B14F-4D97-AF65-F5344CB8AC3E}">
        <p14:creationId xmlns:p14="http://schemas.microsoft.com/office/powerpoint/2010/main" val="183982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429"/>
            <a:ext cx="8229600" cy="1417638"/>
          </a:xfrm>
        </p:spPr>
        <p:txBody>
          <a:bodyPr>
            <a:normAutofit fontScale="90000"/>
          </a:bodyPr>
          <a:lstStyle/>
          <a:p>
            <a:r>
              <a:rPr lang="en-US" dirty="0"/>
              <a:t>USFWS New </a:t>
            </a:r>
            <a:r>
              <a:rPr lang="en-US" dirty="0" err="1"/>
              <a:t>Decon</a:t>
            </a:r>
            <a:r>
              <a:rPr lang="en-US" dirty="0"/>
              <a:t> Policy issued in April 2016</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https://www.whitenosesyndrome.org/topics/decontamination</a:t>
            </a:r>
          </a:p>
          <a:p>
            <a:r>
              <a:rPr lang="en-US" dirty="0"/>
              <a:t>It may be updated again. </a:t>
            </a:r>
          </a:p>
          <a:p>
            <a:r>
              <a:rPr lang="en-US" dirty="0"/>
              <a:t>7 pages: Intro, purpose, product use, trip  planning/organization, procedures for decontamination, equipment and activity specific recommendations</a:t>
            </a:r>
          </a:p>
          <a:p>
            <a:r>
              <a:rPr lang="en-US" dirty="0"/>
              <a:t>Reading it is good, but just knowing the basics is okay…</a:t>
            </a:r>
          </a:p>
        </p:txBody>
      </p:sp>
    </p:spTree>
    <p:extLst>
      <p:ext uri="{BB962C8B-B14F-4D97-AF65-F5344CB8AC3E}">
        <p14:creationId xmlns:p14="http://schemas.microsoft.com/office/powerpoint/2010/main" val="92361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1417638"/>
          </a:xfrm>
        </p:spPr>
        <p:txBody>
          <a:bodyPr>
            <a:noAutofit/>
          </a:bodyPr>
          <a:lstStyle/>
          <a:p>
            <a:br>
              <a:rPr lang="en-US" sz="2400" dirty="0"/>
            </a:br>
            <a:r>
              <a:rPr lang="en-US" sz="2400" dirty="0"/>
              <a:t> </a:t>
            </a:r>
            <a:r>
              <a:rPr lang="en-US" sz="2400" b="1" dirty="0"/>
              <a:t>Potential for use of residential dishwashers and washing machines in WNS decontamination, Rickard S. Toomey III</a:t>
            </a:r>
            <a:br>
              <a:rPr lang="en-US" sz="2400" dirty="0"/>
            </a:br>
            <a:r>
              <a:rPr lang="en-US" sz="2400" dirty="0"/>
              <a:t> </a:t>
            </a:r>
            <a:r>
              <a:rPr lang="en-US" sz="1800" dirty="0"/>
              <a:t>Mammoth Cave International Center for Science and Learning, Western Kentucky University and Mammoth Cave National Park</a:t>
            </a:r>
          </a:p>
        </p:txBody>
      </p:sp>
      <p:pic>
        <p:nvPicPr>
          <p:cNvPr id="4" name="Content Placeholder 3"/>
          <p:cNvPicPr>
            <a:picLocks noGrp="1" noChangeAspect="1"/>
          </p:cNvPicPr>
          <p:nvPr>
            <p:ph idx="1"/>
          </p:nvPr>
        </p:nvPicPr>
        <p:blipFill>
          <a:blip r:embed="rId2"/>
          <a:stretch>
            <a:fillRect/>
          </a:stretch>
        </p:blipFill>
        <p:spPr>
          <a:xfrm>
            <a:off x="457200" y="1766717"/>
            <a:ext cx="8229600" cy="4192929"/>
          </a:xfrm>
          <a:prstGeom prst="rect">
            <a:avLst/>
          </a:prstGeom>
        </p:spPr>
      </p:pic>
      <p:sp>
        <p:nvSpPr>
          <p:cNvPr id="5" name="Left Arrow 4"/>
          <p:cNvSpPr/>
          <p:nvPr/>
        </p:nvSpPr>
        <p:spPr>
          <a:xfrm>
            <a:off x="5943600" y="4191000"/>
            <a:ext cx="5334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5829300" y="4550511"/>
            <a:ext cx="5334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5938157" y="5023757"/>
            <a:ext cx="5334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5829300" y="5486400"/>
            <a:ext cx="5334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6096000" y="5638800"/>
            <a:ext cx="5334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43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1417638"/>
          </a:xfrm>
        </p:spPr>
        <p:txBody>
          <a:bodyPr>
            <a:noAutofit/>
          </a:bodyPr>
          <a:lstStyle/>
          <a:p>
            <a:br>
              <a:rPr lang="en-US" sz="2400" dirty="0"/>
            </a:br>
            <a:r>
              <a:rPr lang="en-US" sz="2400" dirty="0"/>
              <a:t> </a:t>
            </a:r>
            <a:r>
              <a:rPr lang="en-US" sz="2400" b="1" dirty="0"/>
              <a:t>Potential for use of residential dishwashers and washing machines in WNS decontamination, Rickard S. Toomey III</a:t>
            </a:r>
            <a:br>
              <a:rPr lang="en-US" sz="2400" dirty="0"/>
            </a:br>
            <a:r>
              <a:rPr lang="en-US" sz="2400" dirty="0"/>
              <a:t> </a:t>
            </a:r>
            <a:r>
              <a:rPr lang="en-US" sz="1800" dirty="0"/>
              <a:t>Mammoth Cave International Center for Science and Learning, Western Kentucky University and Mammoth Cave National Park</a:t>
            </a:r>
          </a:p>
        </p:txBody>
      </p:sp>
      <p:sp>
        <p:nvSpPr>
          <p:cNvPr id="5" name="Left Arrow 4"/>
          <p:cNvSpPr/>
          <p:nvPr/>
        </p:nvSpPr>
        <p:spPr>
          <a:xfrm>
            <a:off x="6096000" y="2590800"/>
            <a:ext cx="5334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5525" y="1676400"/>
            <a:ext cx="4629150" cy="5162177"/>
          </a:xfrm>
        </p:spPr>
      </p:pic>
      <p:sp>
        <p:nvSpPr>
          <p:cNvPr id="11" name="&quot;No&quot; Symbol 10"/>
          <p:cNvSpPr/>
          <p:nvPr/>
        </p:nvSpPr>
        <p:spPr>
          <a:xfrm>
            <a:off x="5943600" y="2438400"/>
            <a:ext cx="228600" cy="2286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p:cNvSpPr/>
          <p:nvPr/>
        </p:nvSpPr>
        <p:spPr>
          <a:xfrm>
            <a:off x="5836565" y="6248400"/>
            <a:ext cx="228600" cy="2286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2529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Group Events-Make it easy with a </a:t>
            </a:r>
            <a:r>
              <a:rPr lang="en-US" dirty="0" err="1"/>
              <a:t>Decon</a:t>
            </a:r>
            <a:r>
              <a:rPr lang="en-US" dirty="0"/>
              <a:t> Station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025058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457200"/>
          </a:xfrm>
        </p:spPr>
        <p:txBody>
          <a:bodyPr>
            <a:normAutofit fontScale="90000"/>
          </a:bodyPr>
          <a:lstStyle/>
          <a:p>
            <a:br>
              <a:rPr lang="en-US" dirty="0"/>
            </a:br>
            <a:r>
              <a:rPr lang="en-US" dirty="0"/>
              <a:t>BLM and Fort Stanton Cave Study Project</a:t>
            </a:r>
            <a:br>
              <a:rPr lang="en-US" dirty="0"/>
            </a:br>
            <a:r>
              <a:rPr lang="en-US" dirty="0"/>
              <a:t>Recirculates water with on demand water heater and cattle tank</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1" y="1748631"/>
            <a:ext cx="6858000" cy="5143500"/>
          </a:xfrm>
        </p:spPr>
      </p:pic>
    </p:spTree>
    <p:extLst>
      <p:ext uri="{BB962C8B-B14F-4D97-AF65-F5344CB8AC3E}">
        <p14:creationId xmlns:p14="http://schemas.microsoft.com/office/powerpoint/2010/main" val="136716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Propane burners and big pots</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38249"/>
            <a:ext cx="7391400" cy="5543550"/>
          </a:xfrm>
        </p:spPr>
      </p:pic>
    </p:spTree>
    <p:extLst>
      <p:ext uri="{BB962C8B-B14F-4D97-AF65-F5344CB8AC3E}">
        <p14:creationId xmlns:p14="http://schemas.microsoft.com/office/powerpoint/2010/main" val="287097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Signage can be helpful for large groups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599" y="1028697"/>
            <a:ext cx="8077201" cy="6057901"/>
          </a:xfrm>
        </p:spPr>
      </p:pic>
    </p:spTree>
    <p:extLst>
      <p:ext uri="{BB962C8B-B14F-4D97-AF65-F5344CB8AC3E}">
        <p14:creationId xmlns:p14="http://schemas.microsoft.com/office/powerpoint/2010/main" val="1813087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86582"/>
            <a:ext cx="9232635" cy="5539581"/>
          </a:xfrm>
        </p:spPr>
      </p:pic>
    </p:spTree>
    <p:extLst>
      <p:ext uri="{BB962C8B-B14F-4D97-AF65-F5344CB8AC3E}">
        <p14:creationId xmlns:p14="http://schemas.microsoft.com/office/powerpoint/2010/main" val="1666998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2" cstate="print"/>
          <a:stretch>
            <a:fillRect/>
          </a:stretch>
        </p:blipFill>
        <p:spPr>
          <a:xfrm>
            <a:off x="743270" y="1828800"/>
            <a:ext cx="7638730" cy="6858000"/>
          </a:xfrm>
          <a:prstGeom prst="rect">
            <a:avLst/>
          </a:prstGeom>
        </p:spPr>
      </p:pic>
      <p:sp>
        <p:nvSpPr>
          <p:cNvPr id="2" name="Title 1"/>
          <p:cNvSpPr>
            <a:spLocks noGrp="1"/>
          </p:cNvSpPr>
          <p:nvPr>
            <p:ph type="title"/>
          </p:nvPr>
        </p:nvSpPr>
        <p:spPr>
          <a:xfrm>
            <a:off x="457200" y="0"/>
            <a:ext cx="8229600" cy="1143000"/>
          </a:xfrm>
        </p:spPr>
        <p:txBody>
          <a:bodyPr/>
          <a:lstStyle/>
          <a:p>
            <a:r>
              <a:rPr lang="en-US" dirty="0"/>
              <a:t>Where to find more info</a:t>
            </a:r>
          </a:p>
        </p:txBody>
      </p:sp>
      <p:sp>
        <p:nvSpPr>
          <p:cNvPr id="3" name="Content Placeholder 2"/>
          <p:cNvSpPr>
            <a:spLocks noGrp="1"/>
          </p:cNvSpPr>
          <p:nvPr>
            <p:ph idx="1"/>
          </p:nvPr>
        </p:nvSpPr>
        <p:spPr>
          <a:xfrm>
            <a:off x="533400" y="990600"/>
            <a:ext cx="8229600" cy="5029200"/>
          </a:xfrm>
        </p:spPr>
        <p:txBody>
          <a:bodyPr>
            <a:normAutofit/>
          </a:bodyPr>
          <a:lstStyle/>
          <a:p>
            <a:r>
              <a:rPr lang="en-US" dirty="0"/>
              <a:t> </a:t>
            </a:r>
            <a:r>
              <a:rPr lang="en-US" u="sng" dirty="0">
                <a:hlinkClick r:id="rId3"/>
              </a:rPr>
              <a:t>www.whitenosesyndrome.org</a:t>
            </a:r>
            <a:endParaRPr lang="en-US" dirty="0"/>
          </a:p>
          <a:p>
            <a:pPr>
              <a:buNone/>
            </a:pPr>
            <a:r>
              <a:rPr lang="en-US" dirty="0"/>
              <a:t> </a:t>
            </a:r>
          </a:p>
        </p:txBody>
      </p:sp>
    </p:spTree>
    <p:extLst>
      <p:ext uri="{BB962C8B-B14F-4D97-AF65-F5344CB8AC3E}">
        <p14:creationId xmlns:p14="http://schemas.microsoft.com/office/powerpoint/2010/main" val="2557615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133600"/>
            <a:ext cx="8229600" cy="3992563"/>
          </a:xfrm>
        </p:spPr>
        <p:txBody>
          <a:bodyPr>
            <a:normAutofit/>
          </a:bodyPr>
          <a:lstStyle/>
          <a:p>
            <a:pPr algn="ctr">
              <a:buNone/>
            </a:pPr>
            <a:r>
              <a:rPr lang="en-US" u="sng" dirty="0">
                <a:hlinkClick r:id="rId2"/>
              </a:rPr>
              <a:t>www.caves.org/WNS</a:t>
            </a:r>
            <a:r>
              <a:rPr lang="en-US" dirty="0"/>
              <a:t> </a:t>
            </a:r>
          </a:p>
          <a:p>
            <a:pPr marL="0" indent="0">
              <a:buNone/>
            </a:pPr>
            <a:endParaRPr lang="en-US" dirty="0"/>
          </a:p>
          <a:p>
            <a:r>
              <a:rPr lang="en-US" dirty="0"/>
              <a:t>Contact </a:t>
            </a:r>
            <a:r>
              <a:rPr lang="en-US" dirty="0">
                <a:hlinkClick r:id="rId3"/>
              </a:rPr>
              <a:t>WNSLiaison@caves.org</a:t>
            </a:r>
            <a:endParaRPr lang="en-US" dirty="0"/>
          </a:p>
          <a:p>
            <a:pPr marL="0" indent="0">
              <a:buNone/>
            </a:pPr>
            <a:endParaRPr lang="en-US" dirty="0"/>
          </a:p>
          <a:p>
            <a:r>
              <a:rPr lang="en-US" dirty="0"/>
              <a:t>email list </a:t>
            </a:r>
            <a:r>
              <a:rPr lang="en-US" dirty="0">
                <a:hlinkClick r:id="rId4"/>
              </a:rPr>
              <a:t>http://lists.caves.org/mailman/listinfo/wns </a:t>
            </a:r>
            <a:endParaRPr lang="en-US" dirty="0"/>
          </a:p>
          <a:p>
            <a:endParaRPr lang="en-US" dirty="0"/>
          </a:p>
        </p:txBody>
      </p:sp>
      <p:pic>
        <p:nvPicPr>
          <p:cNvPr id="4" name="Picture 3" descr="nss_logo_color.gif"/>
          <p:cNvPicPr>
            <a:picLocks noChangeAspect="1"/>
          </p:cNvPicPr>
          <p:nvPr/>
        </p:nvPicPr>
        <p:blipFill>
          <a:blip r:embed="rId5" cstate="print"/>
          <a:stretch>
            <a:fillRect/>
          </a:stretch>
        </p:blipFill>
        <p:spPr>
          <a:xfrm>
            <a:off x="3009900" y="0"/>
            <a:ext cx="2933700" cy="1530414"/>
          </a:xfrm>
          <a:prstGeom prst="rect">
            <a:avLst/>
          </a:prstGeom>
        </p:spPr>
      </p:pic>
      <p:sp>
        <p:nvSpPr>
          <p:cNvPr id="5" name="Rectangle 4"/>
          <p:cNvSpPr/>
          <p:nvPr/>
        </p:nvSpPr>
        <p:spPr>
          <a:xfrm>
            <a:off x="0" y="6400800"/>
            <a:ext cx="91440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Verdana" pitchFamily="34" charset="0"/>
            </a:endParaRPr>
          </a:p>
          <a:p>
            <a:pPr algn="ctr"/>
            <a:r>
              <a:rPr lang="en-US" b="1" dirty="0">
                <a:solidFill>
                  <a:schemeClr val="bg1"/>
                </a:solidFill>
                <a:latin typeface="Verdana" pitchFamily="34" charset="0"/>
              </a:rPr>
              <a:t>We explore, we study, we protect.  Visit www.caves.org.</a:t>
            </a:r>
          </a:p>
          <a:p>
            <a:pPr algn="ctr"/>
            <a:endParaRPr lang="en-US" b="1" dirty="0">
              <a:solidFill>
                <a:schemeClr val="bg1"/>
              </a:solidFill>
              <a:latin typeface="Verdan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498" y="51757"/>
            <a:ext cx="9859298" cy="6730043"/>
          </a:xfrm>
          <a:prstGeom prst="rect">
            <a:avLst/>
          </a:prstGeom>
        </p:spPr>
      </p:pic>
    </p:spTree>
    <p:extLst>
      <p:ext uri="{BB962C8B-B14F-4D97-AF65-F5344CB8AC3E}">
        <p14:creationId xmlns:p14="http://schemas.microsoft.com/office/powerpoint/2010/main" val="373412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t>WHY- Fungus persists in the environment</a:t>
            </a:r>
          </a:p>
        </p:txBody>
      </p:sp>
      <p:sp>
        <p:nvSpPr>
          <p:cNvPr id="3" name="Content Placeholder 2"/>
          <p:cNvSpPr>
            <a:spLocks noGrp="1"/>
          </p:cNvSpPr>
          <p:nvPr>
            <p:ph idx="1"/>
          </p:nvPr>
        </p:nvSpPr>
        <p:spPr>
          <a:xfrm>
            <a:off x="304800" y="1066800"/>
            <a:ext cx="5638800" cy="5638800"/>
          </a:xfrm>
        </p:spPr>
        <p:txBody>
          <a:bodyPr>
            <a:normAutofit/>
          </a:bodyPr>
          <a:lstStyle/>
          <a:p>
            <a:pPr marL="6350" indent="7938"/>
            <a:r>
              <a:rPr lang="en-US" sz="2800" dirty="0"/>
              <a:t>Fungus sometimes detected 3 years before visible signs present/mass mortality. </a:t>
            </a:r>
          </a:p>
          <a:p>
            <a:pPr marL="6350" indent="7938"/>
            <a:r>
              <a:rPr lang="en-US" sz="2800" dirty="0"/>
              <a:t>Cave/mine soils are a reservoir for the fungus and bats seem to pick it up again in fall from the infected roosts.  </a:t>
            </a:r>
          </a:p>
          <a:p>
            <a:pPr marL="6350" indent="7938"/>
            <a:r>
              <a:rPr lang="en-US" sz="2800" dirty="0"/>
              <a:t>Cave gear can pick up the fungus even without bats present and theoretically be a method of transport. </a:t>
            </a:r>
            <a:endParaRPr lang="en-US" dirty="0"/>
          </a:p>
          <a:p>
            <a:endParaRPr lang="en-US" dirty="0"/>
          </a:p>
        </p:txBody>
      </p:sp>
      <p:sp>
        <p:nvSpPr>
          <p:cNvPr id="6" name="TextBox 5"/>
          <p:cNvSpPr txBox="1"/>
          <p:nvPr/>
        </p:nvSpPr>
        <p:spPr>
          <a:xfrm>
            <a:off x="9162736" y="9498462"/>
            <a:ext cx="3645214" cy="2862322"/>
          </a:xfrm>
          <a:prstGeom prst="rect">
            <a:avLst/>
          </a:prstGeom>
          <a:noFill/>
        </p:spPr>
        <p:txBody>
          <a:bodyPr wrap="square" rtlCol="0">
            <a:spAutoFit/>
          </a:bodyPr>
          <a:lstStyle/>
          <a:p>
            <a:r>
              <a:rPr lang="en-US" sz="6000" dirty="0">
                <a:solidFill>
                  <a:srgbClr val="FF0000"/>
                </a:solidFill>
              </a:rPr>
              <a:t>Insert photo fungus</a:t>
            </a:r>
          </a:p>
        </p:txBody>
      </p:sp>
      <p:pic>
        <p:nvPicPr>
          <p:cNvPr id="1026" name="Picture 2" descr="http://www.whitenosesyndrome.org/sites/default/files/keel_electron_microscopy_imag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46227"/>
            <a:ext cx="3429000" cy="452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 is still unknown where it came from and HOW it got here.</a:t>
            </a:r>
          </a:p>
        </p:txBody>
      </p:sp>
      <p:sp>
        <p:nvSpPr>
          <p:cNvPr id="3" name="Content Placeholder 2"/>
          <p:cNvSpPr>
            <a:spLocks noGrp="1"/>
          </p:cNvSpPr>
          <p:nvPr>
            <p:ph idx="1"/>
          </p:nvPr>
        </p:nvSpPr>
        <p:spPr>
          <a:xfrm>
            <a:off x="457200" y="1600200"/>
            <a:ext cx="8229600" cy="5105400"/>
          </a:xfrm>
        </p:spPr>
        <p:txBody>
          <a:bodyPr>
            <a:normAutofit/>
          </a:bodyPr>
          <a:lstStyle/>
          <a:p>
            <a:pPr lvl="1"/>
            <a:r>
              <a:rPr lang="en-US" dirty="0"/>
              <a:t>50% of approximately 250 caves sampled in Europe were positive for the fungus. Some caves may remain an uninfected refuge in a “saturated” area.</a:t>
            </a:r>
          </a:p>
          <a:p>
            <a:pPr lvl="1"/>
            <a:r>
              <a:rPr lang="en-US" b="1" dirty="0"/>
              <a:t>Rates of detection from substrate vary</a:t>
            </a:r>
            <a:r>
              <a:rPr lang="en-US" dirty="0"/>
              <a:t>, especially without bats present.  So even if a cave has been tested, it might be positive. </a:t>
            </a:r>
          </a:p>
          <a:p>
            <a:pPr lvl="1"/>
            <a:r>
              <a:rPr lang="en-US" dirty="0"/>
              <a:t>European version has two mating types, so far North American version is clonal.  Don’t want to mix these regional types.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Cavers Care</a:t>
            </a:r>
          </a:p>
        </p:txBody>
      </p:sp>
      <p:sp>
        <p:nvSpPr>
          <p:cNvPr id="3" name="Content Placeholder 2"/>
          <p:cNvSpPr>
            <a:spLocks noGrp="1"/>
          </p:cNvSpPr>
          <p:nvPr>
            <p:ph idx="1"/>
          </p:nvPr>
        </p:nvSpPr>
        <p:spPr/>
        <p:txBody>
          <a:bodyPr/>
          <a:lstStyle/>
          <a:p>
            <a:pPr lvl="1">
              <a:buNone/>
            </a:pPr>
            <a:r>
              <a:rPr lang="en-US" dirty="0"/>
              <a:t>Risk management includes controlling what we can, and there is not much we can do.</a:t>
            </a:r>
          </a:p>
          <a:p>
            <a:pPr lvl="1"/>
            <a:r>
              <a:rPr lang="en-US" dirty="0"/>
              <a:t>The policy is: no movement of potentially infected gear from an infected area to a clean one. EVEN if DECONTAMINATED.</a:t>
            </a:r>
          </a:p>
          <a:p>
            <a:pPr lvl="1"/>
            <a:endParaRPr lang="en-US" dirty="0"/>
          </a:p>
          <a:p>
            <a:endParaRPr lang="en-US" dirty="0"/>
          </a:p>
        </p:txBody>
      </p:sp>
    </p:spTree>
    <p:extLst>
      <p:ext uri="{BB962C8B-B14F-4D97-AF65-F5344CB8AC3E}">
        <p14:creationId xmlns:p14="http://schemas.microsoft.com/office/powerpoint/2010/main" val="286524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152400"/>
            <a:ext cx="7772400" cy="1470025"/>
          </a:xfrm>
        </p:spPr>
        <p:txBody>
          <a:bodyPr/>
          <a:lstStyle/>
          <a:p>
            <a:r>
              <a:rPr lang="en-US" dirty="0"/>
              <a:t>When do you have to </a:t>
            </a:r>
            <a:r>
              <a:rPr lang="en-US" dirty="0" err="1"/>
              <a:t>decon</a:t>
            </a:r>
            <a:r>
              <a:rPr lang="en-US" dirty="0"/>
              <a:t>?</a:t>
            </a:r>
          </a:p>
        </p:txBody>
      </p:sp>
      <p:sp>
        <p:nvSpPr>
          <p:cNvPr id="3" name="Subtitle 2"/>
          <p:cNvSpPr>
            <a:spLocks noGrp="1"/>
          </p:cNvSpPr>
          <p:nvPr>
            <p:ph type="subTitle" idx="4294967295"/>
          </p:nvPr>
        </p:nvSpPr>
        <p:spPr>
          <a:xfrm>
            <a:off x="685800" y="1089025"/>
            <a:ext cx="7924800" cy="5235575"/>
          </a:xfrm>
        </p:spPr>
        <p:txBody>
          <a:bodyPr>
            <a:normAutofit/>
          </a:bodyPr>
          <a:lstStyle/>
          <a:p>
            <a:pPr marL="0" indent="0">
              <a:buNone/>
            </a:pPr>
            <a:r>
              <a:rPr lang="en-US" dirty="0"/>
              <a:t>Policies vary</a:t>
            </a:r>
          </a:p>
          <a:p>
            <a:r>
              <a:rPr lang="en-US" dirty="0"/>
              <a:t>In general, should decontaminate </a:t>
            </a:r>
            <a:r>
              <a:rPr lang="en-US" b="1" dirty="0"/>
              <a:t>between each cave/management area</a:t>
            </a:r>
            <a:r>
              <a:rPr lang="en-US" dirty="0"/>
              <a:t>.  </a:t>
            </a:r>
          </a:p>
          <a:p>
            <a:r>
              <a:rPr lang="en-US" dirty="0"/>
              <a:t>Depends on cave manager. Some agencies group caves for ease of decontamination purposes.</a:t>
            </a:r>
          </a:p>
          <a:p>
            <a:r>
              <a:rPr lang="en-US" dirty="0"/>
              <a:t>Even in saturated areas, we need to clean our gear for other future pathogens and other biota.</a:t>
            </a:r>
          </a:p>
          <a:p>
            <a:endParaRPr lang="en-US" dirty="0"/>
          </a:p>
        </p:txBody>
      </p:sp>
    </p:spTree>
    <p:extLst>
      <p:ext uri="{BB962C8B-B14F-4D97-AF65-F5344CB8AC3E}">
        <p14:creationId xmlns:p14="http://schemas.microsoft.com/office/powerpoint/2010/main" val="137620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34" y="0"/>
            <a:ext cx="9144000" cy="1138773"/>
          </a:xfrm>
          <a:prstGeom prst="rect">
            <a:avLst/>
          </a:prstGeom>
        </p:spPr>
        <p:txBody>
          <a:bodyPr wrap="square">
            <a:spAutoFit/>
          </a:bodyPr>
          <a:lstStyle/>
          <a:p>
            <a:pPr algn="ctr"/>
            <a:r>
              <a:rPr lang="en-US" sz="4000" dirty="0"/>
              <a:t>Where</a:t>
            </a:r>
          </a:p>
          <a:p>
            <a:pPr algn="ctr"/>
            <a:r>
              <a:rPr lang="en-US" sz="2800" dirty="0"/>
              <a:t>Basics= don’t bring potentially infected gear to a clean place.</a:t>
            </a:r>
          </a:p>
        </p:txBody>
      </p:sp>
      <p:pic>
        <p:nvPicPr>
          <p:cNvPr id="4" name="Picture 3"/>
          <p:cNvPicPr>
            <a:picLocks noChangeAspect="1"/>
          </p:cNvPicPr>
          <p:nvPr/>
        </p:nvPicPr>
        <p:blipFill>
          <a:blip r:embed="rId3"/>
          <a:stretch>
            <a:fillRect/>
          </a:stretch>
        </p:blipFill>
        <p:spPr>
          <a:xfrm>
            <a:off x="-34290" y="1295400"/>
            <a:ext cx="9214338" cy="5105400"/>
          </a:xfrm>
          <a:prstGeom prst="rect">
            <a:avLst/>
          </a:prstGeom>
        </p:spPr>
      </p:pic>
    </p:spTree>
    <p:extLst>
      <p:ext uri="{BB962C8B-B14F-4D97-AF65-F5344CB8AC3E}">
        <p14:creationId xmlns:p14="http://schemas.microsoft.com/office/powerpoint/2010/main" val="99280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315200" cy="5016758"/>
          </a:xfrm>
          <a:prstGeom prst="rect">
            <a:avLst/>
          </a:prstGeom>
          <a:noFill/>
        </p:spPr>
        <p:txBody>
          <a:bodyPr wrap="square" rtlCol="0">
            <a:spAutoFit/>
          </a:bodyPr>
          <a:lstStyle/>
          <a:p>
            <a:pPr algn="ctr"/>
            <a:r>
              <a:rPr lang="en-US" sz="8000" dirty="0">
                <a:latin typeface="Agency FB" panose="020B0503020202020204" pitchFamily="34" charset="0"/>
              </a:rPr>
              <a:t>Just clean your gear!</a:t>
            </a:r>
          </a:p>
          <a:p>
            <a:pPr algn="ctr"/>
            <a:r>
              <a:rPr lang="en-US" sz="8000" dirty="0">
                <a:latin typeface="Agency FB" panose="020B0503020202020204" pitchFamily="34" charset="0"/>
              </a:rPr>
              <a:t>and </a:t>
            </a:r>
          </a:p>
          <a:p>
            <a:pPr algn="ctr"/>
            <a:r>
              <a:rPr lang="en-US" sz="8000" dirty="0">
                <a:latin typeface="Agency FB" panose="020B0503020202020204" pitchFamily="34" charset="0"/>
              </a:rPr>
              <a:t> Don’t transport gear out of region!</a:t>
            </a:r>
          </a:p>
        </p:txBody>
      </p:sp>
    </p:spTree>
    <p:extLst>
      <p:ext uri="{BB962C8B-B14F-4D97-AF65-F5344CB8AC3E}">
        <p14:creationId xmlns:p14="http://schemas.microsoft.com/office/powerpoint/2010/main" val="29565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a:t>
            </a:r>
          </a:p>
        </p:txBody>
      </p:sp>
      <p:sp>
        <p:nvSpPr>
          <p:cNvPr id="3" name="Content Placeholder 2"/>
          <p:cNvSpPr>
            <a:spLocks noGrp="1"/>
          </p:cNvSpPr>
          <p:nvPr>
            <p:ph idx="1"/>
          </p:nvPr>
        </p:nvSpPr>
        <p:spPr/>
        <p:txBody>
          <a:bodyPr/>
          <a:lstStyle/>
          <a:p>
            <a:pPr marL="0" indent="0">
              <a:buNone/>
            </a:pPr>
            <a:r>
              <a:rPr lang="en-US" dirty="0"/>
              <a:t>#1 preferred method - keep designated gear for a cave/area and no </a:t>
            </a:r>
            <a:r>
              <a:rPr lang="en-US" dirty="0" err="1"/>
              <a:t>decon</a:t>
            </a:r>
            <a:r>
              <a:rPr lang="en-US" dirty="0"/>
              <a:t> is needed</a:t>
            </a:r>
          </a:p>
          <a:p>
            <a:pPr marL="0" indent="0">
              <a:buNone/>
            </a:pPr>
            <a:endParaRPr lang="en-US" dirty="0"/>
          </a:p>
          <a:p>
            <a:pPr marL="0" indent="0">
              <a:buNone/>
            </a:pPr>
            <a:r>
              <a:rPr lang="en-US" dirty="0"/>
              <a:t>#2 preferred method is hot water</a:t>
            </a:r>
          </a:p>
          <a:p>
            <a:pPr marL="0" indent="0">
              <a:buNone/>
            </a:pPr>
            <a:endParaRPr lang="en-US" dirty="0"/>
          </a:p>
          <a:p>
            <a:pPr marL="0" indent="0">
              <a:buNone/>
            </a:pPr>
            <a:r>
              <a:rPr lang="en-US" dirty="0"/>
              <a:t>#3 method- chemicals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3203</TotalTime>
  <Words>550</Words>
  <Application>Microsoft Office PowerPoint</Application>
  <PresentationFormat>On-screen Show (4:3)</PresentationFormat>
  <Paragraphs>73</Paragraphs>
  <Slides>29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Agency FB</vt:lpstr>
      <vt:lpstr>Arial</vt:lpstr>
      <vt:lpstr>Calibri</vt:lpstr>
      <vt:lpstr>Times New Roman</vt:lpstr>
      <vt:lpstr>Verdana</vt:lpstr>
      <vt:lpstr>Office Theme</vt:lpstr>
      <vt:lpstr> White Nose Syndrome  Decontamination  Tips and Tricks NSS Convention 2016  Jennifer Foote, NSS WNS Liaison </vt:lpstr>
      <vt:lpstr>USFWS New Decon Policy issued in April 2016</vt:lpstr>
      <vt:lpstr>WHY- Fungus persists in the environment</vt:lpstr>
      <vt:lpstr>It is still unknown where it came from and HOW it got here.</vt:lpstr>
      <vt:lpstr>Cavers Care</vt:lpstr>
      <vt:lpstr>When do you have to decon?</vt:lpstr>
      <vt:lpstr>PowerPoint Presentation</vt:lpstr>
      <vt:lpstr>PowerPoint Presentation</vt:lpstr>
      <vt:lpstr>HOW</vt:lpstr>
      <vt:lpstr>Planning</vt:lpstr>
      <vt:lpstr>PowerPoint Presentation</vt:lpstr>
      <vt:lpstr>PowerPoint Presentation</vt:lpstr>
      <vt:lpstr>60% ethanol (120 proof)</vt:lpstr>
      <vt:lpstr>Ethanol</vt:lpstr>
      <vt:lpstr>70 % isopropanol/isopropyl wipes, instant</vt:lpstr>
      <vt:lpstr>For nonporous objects -Read the label</vt:lpstr>
      <vt:lpstr>Washing yourself, soap and water ok</vt:lpstr>
      <vt:lpstr>Precleaning- Decontamination does not work through mud.  Wash clothes before deconning or mud may set.  Toothbrush for cameras </vt:lpstr>
      <vt:lpstr>Hot water</vt:lpstr>
      <vt:lpstr>  Potential for use of residential dishwashers and washing machines in WNS decontamination, Rickard S. Toomey III  Mammoth Cave International Center for Science and Learning, Western Kentucky University and Mammoth Cave National Park</vt:lpstr>
      <vt:lpstr>  Potential for use of residential dishwashers and washing machines in WNS decontamination, Rickard S. Toomey III  Mammoth Cave International Center for Science and Learning, Western Kentucky University and Mammoth Cave National Park</vt:lpstr>
      <vt:lpstr>Group Events-Make it easy with a Decon Station</vt:lpstr>
      <vt:lpstr> BLM and Fort Stanton Cave Study Project Recirculates water with on demand water heater and cattle tank</vt:lpstr>
      <vt:lpstr>Propane burners and big pots</vt:lpstr>
      <vt:lpstr>Signage can be helpful for large groups</vt:lpstr>
      <vt:lpstr>PowerPoint Presentation</vt:lpstr>
      <vt:lpstr>Where to find more info</vt:lpstr>
      <vt:lpstr>PowerPoint Presentation</vt:lpstr>
      <vt:lpstr>PowerPoint Presentation</vt:lpstr>
    </vt:vector>
  </TitlesOfParts>
  <Company>New Mexico Environment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SWR Abstract 15 minutes requested   White Nose Syndrome 2014 Update Jennifer Foote wnsliaison@caves.org   The fungus that causes white-nose syndrome (WNS) is currently found in 25 states and affects seven species of bats.  The latest information on WNS can be found at the United States Fish and Wildlife Service (USFWS) website, www.whitenosesyndrome.org, as well as at the National Speleological Society (NSS) website, www.caves.org/WNS.   The NSS has been involved at the forefront of the investigation into WNS since its discovery in New York in 2007 by volunteering as cave experts doing fieldwork, supporting education and outreach, and financially supporting research. NSS members have volunteered for field surveys including performing bat counts in caves during hibernation season.  The NSS publishes informational fliers and encourages its members to reach out to other cave users. In 2009, the NSS was asked to take the lead in raising and granting money for critical WNS research, as state and federal funding streams could not react quickly enough through their lengthy budget processes. Our members stepped up to the plate, and hundreds of them have made individual contributions, totaling over $120,000, supporting 21 Rapid Response Fund grants for critical and timely white-nose syndrome research.  The USFWS and partners are now funding more research, but there are still many ways for cavers to contribute to the fight against WNS.</dc:title>
  <dc:creator>Jennifer Foote</dc:creator>
  <cp:lastModifiedBy>me</cp:lastModifiedBy>
  <cp:revision>129</cp:revision>
  <cp:lastPrinted>2016-07-27T18:48:36Z</cp:lastPrinted>
  <dcterms:created xsi:type="dcterms:W3CDTF">2014-12-01T17:11:01Z</dcterms:created>
  <dcterms:modified xsi:type="dcterms:W3CDTF">2016-07-27T18:50:12Z</dcterms:modified>
</cp:coreProperties>
</file>